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508" r:id="rId3"/>
    <p:sldId id="505" r:id="rId4"/>
    <p:sldId id="506" r:id="rId5"/>
    <p:sldId id="510" r:id="rId6"/>
    <p:sldId id="509" r:id="rId7"/>
    <p:sldId id="511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50" r:id="rId29"/>
    <p:sldId id="549" r:id="rId30"/>
    <p:sldId id="532" r:id="rId31"/>
    <p:sldId id="533" r:id="rId32"/>
    <p:sldId id="535" r:id="rId33"/>
    <p:sldId id="534" r:id="rId34"/>
    <p:sldId id="536" r:id="rId35"/>
    <p:sldId id="537" r:id="rId36"/>
    <p:sldId id="538" r:id="rId37"/>
    <p:sldId id="539" r:id="rId38"/>
    <p:sldId id="540" r:id="rId39"/>
    <p:sldId id="541" r:id="rId40"/>
    <p:sldId id="542" r:id="rId41"/>
    <p:sldId id="543" r:id="rId42"/>
    <p:sldId id="544" r:id="rId43"/>
    <p:sldId id="545" r:id="rId44"/>
    <p:sldId id="546" r:id="rId45"/>
    <p:sldId id="547" r:id="rId46"/>
    <p:sldId id="54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12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78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10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32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06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0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782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834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56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84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43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78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24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06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63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08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77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DA35F9-486B-45CF-B80D-6880D89E41BC}" type="datetimeFigureOut">
              <a:rPr lang="pt-BR" smtClean="0"/>
              <a:t>02/07/2022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FB625B-0D40-4980-9B5A-AFF57E596B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94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148E66-42E1-9C8F-1C56-6FA1362A3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8467" y="1413590"/>
            <a:ext cx="9741255" cy="3084576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Abdômen</a:t>
            </a:r>
          </a:p>
        </p:txBody>
      </p:sp>
    </p:spTree>
    <p:extLst>
      <p:ext uri="{BB962C8B-B14F-4D97-AF65-F5344CB8AC3E}">
        <p14:creationId xmlns:p14="http://schemas.microsoft.com/office/powerpoint/2010/main" val="4247777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BF7AFF-4E5F-7DD7-370A-5C265C7E0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17785" r="31100" b="7980"/>
          <a:stretch/>
        </p:blipFill>
        <p:spPr>
          <a:xfrm>
            <a:off x="3721358" y="511224"/>
            <a:ext cx="5544616" cy="55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3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agosto-2019\Laudos\São Francisco\Setembro\Imagens\Zeus VD Abd.png">
            <a:extLst>
              <a:ext uri="{FF2B5EF4-FFF2-40B4-BE49-F238E27FC236}">
                <a16:creationId xmlns:a16="http://schemas.microsoft.com/office/drawing/2014/main" id="{A65290BC-0924-00A2-F9DF-E0DE0D57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06" y="623854"/>
            <a:ext cx="3026642" cy="535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9D16F6B-53CA-DE31-E5E8-D3381BA0BFF1}"/>
              </a:ext>
            </a:extLst>
          </p:cNvPr>
          <p:cNvSpPr txBox="1"/>
          <p:nvPr/>
        </p:nvSpPr>
        <p:spPr>
          <a:xfrm>
            <a:off x="6499653" y="623854"/>
            <a:ext cx="5058564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Diafragma </a:t>
            </a:r>
          </a:p>
          <a:p>
            <a:pPr algn="ctr">
              <a:lnSpc>
                <a:spcPct val="150000"/>
              </a:lnSpc>
            </a:pPr>
            <a:r>
              <a:rPr lang="pt-BR" sz="2000" dirty="0"/>
              <a:t>Musculaturas laterais</a:t>
            </a:r>
          </a:p>
          <a:p>
            <a:pPr algn="ctr">
              <a:lnSpc>
                <a:spcPct val="150000"/>
              </a:lnSpc>
            </a:pPr>
            <a:r>
              <a:rPr lang="pt-BR" sz="2000" dirty="0" err="1"/>
              <a:t>Trocanter</a:t>
            </a:r>
            <a:r>
              <a:rPr lang="pt-BR" sz="2000" dirty="0"/>
              <a:t> maior femoral</a:t>
            </a:r>
          </a:p>
          <a:p>
            <a:pPr algn="ctr">
              <a:lnSpc>
                <a:spcPct val="150000"/>
              </a:lnSpc>
            </a:pPr>
            <a:r>
              <a:rPr lang="pt-BR" sz="2000" dirty="0"/>
              <a:t>Processo espinhoso sobreposto a vértebra</a:t>
            </a:r>
          </a:p>
          <a:p>
            <a:pPr algn="ctr">
              <a:lnSpc>
                <a:spcPct val="150000"/>
              </a:lnSpc>
            </a:pPr>
            <a:endParaRPr lang="pt-BR" sz="2000" dirty="0"/>
          </a:p>
          <a:p>
            <a:pPr algn="ctr">
              <a:lnSpc>
                <a:spcPct val="150000"/>
              </a:lnSpc>
            </a:pPr>
            <a:endParaRPr lang="pt-BR" sz="2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113C54-29CD-0D7C-CB6D-2255A8581A58}"/>
              </a:ext>
            </a:extLst>
          </p:cNvPr>
          <p:cNvSpPr txBox="1"/>
          <p:nvPr/>
        </p:nvSpPr>
        <p:spPr>
          <a:xfrm>
            <a:off x="7273461" y="5249822"/>
            <a:ext cx="2987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Pico máximo da expiração</a:t>
            </a:r>
          </a:p>
        </p:txBody>
      </p:sp>
    </p:spTree>
    <p:extLst>
      <p:ext uri="{BB962C8B-B14F-4D97-AF65-F5344CB8AC3E}">
        <p14:creationId xmlns:p14="http://schemas.microsoft.com/office/powerpoint/2010/main" val="2643192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92954C4-01A3-F49D-E197-3F8D499FA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0" t="26189" r="36613" b="20586"/>
          <a:stretch/>
        </p:blipFill>
        <p:spPr>
          <a:xfrm>
            <a:off x="3275371" y="532137"/>
            <a:ext cx="5641258" cy="57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8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5912C-B429-5C28-DBB8-51B5BBE2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744" y="3292692"/>
            <a:ext cx="3263663" cy="2366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814A17C-C875-F09C-2C6D-A6E19F5F20ED}"/>
              </a:ext>
            </a:extLst>
          </p:cNvPr>
          <p:cNvSpPr txBox="1"/>
          <p:nvPr/>
        </p:nvSpPr>
        <p:spPr>
          <a:xfrm>
            <a:off x="6180300" y="4764249"/>
            <a:ext cx="498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LL com os membros hiper flexionados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C8A61D5-E6ED-569E-BAC7-B9CC26B6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7864"/>
            <a:ext cx="5153570" cy="347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1FFA1F9B-2A27-C23D-1A3E-BAEC298FF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3" y="362887"/>
            <a:ext cx="3263663" cy="264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3F900AC-9B2C-E407-515E-F82C7A7B9F1B}"/>
              </a:ext>
            </a:extLst>
          </p:cNvPr>
          <p:cNvSpPr txBox="1"/>
          <p:nvPr/>
        </p:nvSpPr>
        <p:spPr>
          <a:xfrm>
            <a:off x="7304030" y="5237201"/>
            <a:ext cx="25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Avaliar cálculo em uretra</a:t>
            </a:r>
          </a:p>
        </p:txBody>
      </p:sp>
    </p:spTree>
    <p:extLst>
      <p:ext uri="{BB962C8B-B14F-4D97-AF65-F5344CB8AC3E}">
        <p14:creationId xmlns:p14="http://schemas.microsoft.com/office/powerpoint/2010/main" val="340981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747F973-61C6-F62A-C449-A9EEE6EA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1" y="2068960"/>
            <a:ext cx="52120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30DAE13-2C0E-212F-4E75-3A61A7ED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07188" y="1729915"/>
            <a:ext cx="5544616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9886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AE7D5-9E05-8273-6FD2-2B6E0191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6573" y="562372"/>
            <a:ext cx="10018713" cy="1752599"/>
          </a:xfrm>
        </p:spPr>
        <p:txBody>
          <a:bodyPr/>
          <a:lstStyle/>
          <a:p>
            <a:r>
              <a:rPr lang="pt-BR" dirty="0"/>
              <a:t>Cão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D57D9E-5566-5969-E293-7270E36A4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8" y="2270748"/>
            <a:ext cx="5311212" cy="33123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539DB98-9B17-B497-A13F-4B3819FC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6" y="562372"/>
            <a:ext cx="3584523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3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D6FCF-174B-C4E7-9C54-97041A6B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809" y="190500"/>
            <a:ext cx="10018713" cy="1752599"/>
          </a:xfrm>
        </p:spPr>
        <p:txBody>
          <a:bodyPr/>
          <a:lstStyle/>
          <a:p>
            <a:r>
              <a:rPr lang="pt-BR" dirty="0"/>
              <a:t>Gato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ED54D-9B76-44ED-8C3D-FD377EE69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8" y="1943099"/>
            <a:ext cx="5374140" cy="35467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6A055D9-532F-A8D1-0C32-3E41D3021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917" y="366122"/>
            <a:ext cx="3382217" cy="569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4C4B6-B2BF-7E98-17B4-B33C84F4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65" y="0"/>
            <a:ext cx="6296110" cy="1752599"/>
          </a:xfrm>
        </p:spPr>
        <p:txBody>
          <a:bodyPr/>
          <a:lstStyle/>
          <a:p>
            <a:r>
              <a:rPr lang="pt-BR" dirty="0"/>
              <a:t>Alimento</a:t>
            </a:r>
          </a:p>
        </p:txBody>
      </p:sp>
      <p:pic>
        <p:nvPicPr>
          <p:cNvPr id="5" name="Picture 2" descr="D:\agosto-2019\BioRad\Abdomen\Brad - Ricardo LL abd.png">
            <a:extLst>
              <a:ext uri="{FF2B5EF4-FFF2-40B4-BE49-F238E27FC236}">
                <a16:creationId xmlns:a16="http://schemas.microsoft.com/office/drawing/2014/main" id="{BD1B6A6E-949C-918B-DC14-F983CFE8B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18" y="1811019"/>
            <a:ext cx="6253203" cy="36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agosto-2019\BioRad\Abdomen\Brad - Ricardo VD abd.png">
            <a:extLst>
              <a:ext uri="{FF2B5EF4-FFF2-40B4-BE49-F238E27FC236}">
                <a16:creationId xmlns:a16="http://schemas.microsoft.com/office/drawing/2014/main" id="{3D479A4F-C21E-5133-F5A9-F77A2DB48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65" y="210820"/>
            <a:ext cx="3339512" cy="643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41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D6FCF-174B-C4E7-9C54-97041A6B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75" y="0"/>
            <a:ext cx="5606300" cy="1752599"/>
          </a:xfrm>
        </p:spPr>
        <p:txBody>
          <a:bodyPr/>
          <a:lstStyle/>
          <a:p>
            <a:r>
              <a:rPr lang="pt-BR" dirty="0"/>
              <a:t>Gás</a:t>
            </a:r>
          </a:p>
        </p:txBody>
      </p:sp>
      <p:pic>
        <p:nvPicPr>
          <p:cNvPr id="4" name="Picture 2" descr="D:\agosto-2019\Laudos\É O Bicho\Ponta Verde\Junho\Imagens\Vivi - Maria LL Abdomen.png">
            <a:extLst>
              <a:ext uri="{FF2B5EF4-FFF2-40B4-BE49-F238E27FC236}">
                <a16:creationId xmlns:a16="http://schemas.microsoft.com/office/drawing/2014/main" id="{398D1F3A-8D81-40FE-AA23-C0C8D00C5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608" y="2023880"/>
            <a:ext cx="5381034" cy="370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agosto-2019\Laudos\É O Bicho\Ponta Verde\Junho\Imagens\Vivi - Maria VD Abdomen.png">
            <a:extLst>
              <a:ext uri="{FF2B5EF4-FFF2-40B4-BE49-F238E27FC236}">
                <a16:creationId xmlns:a16="http://schemas.microsoft.com/office/drawing/2014/main" id="{7AB9228E-BCA0-18B2-F609-7A440508E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012" y="717111"/>
            <a:ext cx="4741248" cy="566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48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4C4B6-B2BF-7E98-17B4-B33C84F4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227" y="2418347"/>
            <a:ext cx="10018713" cy="1752599"/>
          </a:xfrm>
        </p:spPr>
        <p:txBody>
          <a:bodyPr/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Corpo Estranho</a:t>
            </a:r>
          </a:p>
        </p:txBody>
      </p:sp>
    </p:spTree>
    <p:extLst>
      <p:ext uri="{BB962C8B-B14F-4D97-AF65-F5344CB8AC3E}">
        <p14:creationId xmlns:p14="http://schemas.microsoft.com/office/powerpoint/2010/main" val="61703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F788E-2664-C00D-046C-23840B62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pt-BR" dirty="0"/>
              <a:t>Avaliar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EAA65C-D82E-DFB9-EFF1-0CC64DD62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Trato gastrointestinal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Urinário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Reprodutor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Gestacional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Fígado, VB e Baço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22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agosto-2019\Laudos\É O Bicho\Ponta Verde\Agosto\Imagens\Corisco 7958 LL.png">
            <a:extLst>
              <a:ext uri="{FF2B5EF4-FFF2-40B4-BE49-F238E27FC236}">
                <a16:creationId xmlns:a16="http://schemas.microsoft.com/office/drawing/2014/main" id="{E589898A-1D6B-C40B-6DD2-6DE277E4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05" y="1644893"/>
            <a:ext cx="6703000" cy="35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agosto-2019\Laudos\É O Bicho\Ponta Verde\Agosto\Imagens\Corisco 7958 VD.png">
            <a:extLst>
              <a:ext uri="{FF2B5EF4-FFF2-40B4-BE49-F238E27FC236}">
                <a16:creationId xmlns:a16="http://schemas.microsoft.com/office/drawing/2014/main" id="{6FC9DCF1-9426-5128-93D2-E475582BD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48" y="448056"/>
            <a:ext cx="3297500" cy="63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391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4C4B6-B2BF-7E98-17B4-B33C84F4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0132E6-EAE6-6018-B200-5CDF0E728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D:\agosto-2019\Laudos\É O Bicho\Ponta Verde\Maio\Imagens\Pretinha1.jpg">
            <a:extLst>
              <a:ext uri="{FF2B5EF4-FFF2-40B4-BE49-F238E27FC236}">
                <a16:creationId xmlns:a16="http://schemas.microsoft.com/office/drawing/2014/main" id="{B359535C-C619-E81C-FAD9-4BB1C0DE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91" y="1295400"/>
            <a:ext cx="82867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36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agosto-2019\BioRad\Abdomen\Malu2.png">
            <a:extLst>
              <a:ext uri="{FF2B5EF4-FFF2-40B4-BE49-F238E27FC236}">
                <a16:creationId xmlns:a16="http://schemas.microsoft.com/office/drawing/2014/main" id="{432088EF-839C-41E4-3CC5-010017467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5" y="1365759"/>
            <a:ext cx="6254036" cy="412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agosto-2019\BioRad\Abdomen\Malu1.png">
            <a:extLst>
              <a:ext uri="{FF2B5EF4-FFF2-40B4-BE49-F238E27FC236}">
                <a16:creationId xmlns:a16="http://schemas.microsoft.com/office/drawing/2014/main" id="{D84A2B4F-45F1-0D64-63A0-846DD4A2C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558" y="685800"/>
            <a:ext cx="4174169" cy="583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B7126641-424D-1EFF-2B07-CAA565A323B8}"/>
              </a:ext>
            </a:extLst>
          </p:cNvPr>
          <p:cNvSpPr/>
          <p:nvPr/>
        </p:nvSpPr>
        <p:spPr>
          <a:xfrm>
            <a:off x="2438401" y="3829504"/>
            <a:ext cx="882316" cy="7991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226A4B6-61AF-3369-BDFE-6A988518FA3D}"/>
              </a:ext>
            </a:extLst>
          </p:cNvPr>
          <p:cNvSpPr/>
          <p:nvPr/>
        </p:nvSpPr>
        <p:spPr>
          <a:xfrm>
            <a:off x="9829910" y="2536351"/>
            <a:ext cx="877780" cy="1067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78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2DB9895-E6B4-A9B4-4BB5-892B48AAD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991" y="722243"/>
            <a:ext cx="3771414" cy="51223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28324BC-4C10-6779-9140-1914FCBA50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45" y="552101"/>
            <a:ext cx="5220072" cy="33056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078846-E152-ED9F-8E8F-0BCFAB537D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47" y="4324179"/>
            <a:ext cx="2607834" cy="20631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6A3DFA4-ECB4-9993-CB3C-403002870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961" y="4310525"/>
            <a:ext cx="2357189" cy="19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87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A9F4DF7-34E7-6276-8784-1C1DA62A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90" y="968978"/>
            <a:ext cx="3524777" cy="45857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6169F66-5F26-66AA-0710-C085D5D28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80" y="1136034"/>
            <a:ext cx="4824219" cy="42108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1A0DE7-6DDF-712C-ABF1-D6BE9916D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744" y="4251497"/>
            <a:ext cx="1950256" cy="26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6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86AC89-DE02-7F44-498C-27BB6417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472" y="410440"/>
            <a:ext cx="3949551" cy="64475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F8A4953-D460-5689-2B75-4B057179A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7" y="1420002"/>
            <a:ext cx="6485265" cy="37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82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921533B-9356-624A-E9C4-178ABCE3E4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4" y="1331495"/>
            <a:ext cx="6256771" cy="38347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24E2E5A-6945-0494-6DA4-FBFBC488B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96" y="255718"/>
            <a:ext cx="4212127" cy="598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89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A78F1BF-0C3E-9B68-BD04-2BFCC3007C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1" y="441721"/>
            <a:ext cx="5542126" cy="480173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42D2CBF-D439-7353-7498-45CE97D67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75" y="3588827"/>
            <a:ext cx="3292449" cy="31554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742FF43-E3D7-8B67-F521-AF11B9273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630" y="441721"/>
            <a:ext cx="3888299" cy="53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10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hapa, perto, mesa, segurando&#10;&#10;Descrição gerada automaticamente">
            <a:extLst>
              <a:ext uri="{FF2B5EF4-FFF2-40B4-BE49-F238E27FC236}">
                <a16:creationId xmlns:a16="http://schemas.microsoft.com/office/drawing/2014/main" id="{E656C957-E439-5647-DDFB-EB4EB2001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221" y="492542"/>
            <a:ext cx="4747803" cy="5872915"/>
          </a:xfrm>
        </p:spPr>
      </p:pic>
      <p:pic>
        <p:nvPicPr>
          <p:cNvPr id="7" name="Imagem 6" descr="Uma imagem contendo no interior, cama, mesa, pequeno&#10;&#10;Descrição gerada automaticamente">
            <a:extLst>
              <a:ext uri="{FF2B5EF4-FFF2-40B4-BE49-F238E27FC236}">
                <a16:creationId xmlns:a16="http://schemas.microsoft.com/office/drawing/2014/main" id="{8F9174B9-B2DF-9302-FAFB-66A42D096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6" y="1292392"/>
            <a:ext cx="5667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4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Garrafa de vidro&#10;&#10;Descrição gerada automaticamente com confiança baixa">
            <a:extLst>
              <a:ext uri="{FF2B5EF4-FFF2-40B4-BE49-F238E27FC236}">
                <a16:creationId xmlns:a16="http://schemas.microsoft.com/office/drawing/2014/main" id="{AE7948EF-B3E4-4EA1-ED89-70B099DC2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381" y="685799"/>
            <a:ext cx="4983828" cy="5486400"/>
          </a:xfrm>
        </p:spPr>
      </p:pic>
      <p:pic>
        <p:nvPicPr>
          <p:cNvPr id="7" name="Imagem 6" descr="Foto preta e branca de um papel&#10;&#10;Descrição gerada automaticamente com confiança média">
            <a:extLst>
              <a:ext uri="{FF2B5EF4-FFF2-40B4-BE49-F238E27FC236}">
                <a16:creationId xmlns:a16="http://schemas.microsoft.com/office/drawing/2014/main" id="{38023D19-31E0-43E6-CB12-2582BC36A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6" y="1138237"/>
            <a:ext cx="56673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0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1261F3E-0DD7-653B-5290-EDBB579DF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8" t="33192" r="33462" b="28990"/>
          <a:stretch/>
        </p:blipFill>
        <p:spPr>
          <a:xfrm>
            <a:off x="2400747" y="974724"/>
            <a:ext cx="8705233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5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0CC03-24E1-2CDC-FD41-E0F2F6F7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pt-BR" dirty="0"/>
              <a:t>Constipação Fecal</a:t>
            </a:r>
          </a:p>
        </p:txBody>
      </p:sp>
      <p:pic>
        <p:nvPicPr>
          <p:cNvPr id="4" name="Picture 2" descr="D:\agosto-2019\Laudos\É O Bicho\Ponta Verde\Setembro\Imagens\Bob 7194 LL.png">
            <a:extLst>
              <a:ext uri="{FF2B5EF4-FFF2-40B4-BE49-F238E27FC236}">
                <a16:creationId xmlns:a16="http://schemas.microsoft.com/office/drawing/2014/main" id="{C4363935-8F79-0DC6-29F0-15A36994A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75" y="1506563"/>
            <a:ext cx="7398386" cy="432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0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46E7D-18AD-8265-4997-B91E776BE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63" y="0"/>
            <a:ext cx="4883972" cy="1752599"/>
          </a:xfrm>
        </p:spPr>
        <p:txBody>
          <a:bodyPr/>
          <a:lstStyle/>
          <a:p>
            <a:r>
              <a:rPr lang="pt-BR" dirty="0"/>
              <a:t>Torção Gástrica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60CD08-4AA0-98C4-C0DB-4BACA99CB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0" t="23594" b="10325"/>
          <a:stretch/>
        </p:blipFill>
        <p:spPr>
          <a:xfrm>
            <a:off x="0" y="0"/>
            <a:ext cx="4209573" cy="20566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753C13-13D4-FC56-FD1D-BD6EAAD97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36" y="5458482"/>
            <a:ext cx="4400303" cy="10875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2B6E60A-628D-3D13-1DB1-AEE288F8E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7" y="2350144"/>
            <a:ext cx="5068749" cy="43912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AD5B39-6BA9-37B9-BA36-8BA0FBC619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70" y="224758"/>
            <a:ext cx="4001411" cy="4884481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DEC7B99B-1C3B-70F1-5F67-4587FE2F3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0563"/>
            <a:ext cx="1148721" cy="148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232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FCA9574-D844-FAB2-C3E8-269BE66EF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86" y="597570"/>
            <a:ext cx="3224018" cy="53761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77DB3A0-966B-D3CF-040F-BFFBAD0B9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29" y="1948736"/>
            <a:ext cx="5337171" cy="29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5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5647AA2-48BD-A3DB-8AAD-29E56BA7E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389" y="482118"/>
            <a:ext cx="3288099" cy="58937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18B73AB-C42F-25E6-41CC-7F111B8CC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794" y="2241305"/>
            <a:ext cx="5233636" cy="32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9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C53631-0E2C-5950-90BA-714E714DF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041" y="1066800"/>
            <a:ext cx="3934959" cy="484239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62D5AF-0CED-8701-240E-235B20E06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41" y="1675309"/>
            <a:ext cx="5091929" cy="39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C46A12E-2C27-84C8-83F3-243F23042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99" y="742933"/>
            <a:ext cx="4095313" cy="50540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0F6DDA-D341-10AD-C54B-D1E5A5D27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98" y="1563519"/>
            <a:ext cx="5003511" cy="39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97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28284-BFC7-CFD2-1317-5E295CDB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780" y="190500"/>
            <a:ext cx="6199858" cy="1752599"/>
          </a:xfrm>
        </p:spPr>
        <p:txBody>
          <a:bodyPr/>
          <a:lstStyle/>
          <a:p>
            <a:r>
              <a:rPr lang="pt-BR" dirty="0"/>
              <a:t>Hérnia/ Eventração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05A072-E98D-9779-028E-4AD57D37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00" y="2013941"/>
            <a:ext cx="5276018" cy="366623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278134-019F-9A80-0470-FB4BB0E0B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07" y="468405"/>
            <a:ext cx="4157916" cy="59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38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A1A2E22-F2E3-3161-4B46-4F675932D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79" y="454235"/>
            <a:ext cx="3648303" cy="549267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204BC3-14AA-AF67-DB8D-C3071E4F8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53" y="1695069"/>
            <a:ext cx="5224378" cy="37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79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4ED45-EA69-1438-B104-80D7E2EE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70" y="-101048"/>
            <a:ext cx="10018713" cy="1752599"/>
          </a:xfrm>
        </p:spPr>
        <p:txBody>
          <a:bodyPr/>
          <a:lstStyle/>
          <a:p>
            <a:r>
              <a:rPr lang="pt-BR" dirty="0"/>
              <a:t>Litíase Vesical</a:t>
            </a:r>
          </a:p>
        </p:txBody>
      </p:sp>
      <p:pic>
        <p:nvPicPr>
          <p:cNvPr id="6" name="Espaço Reservado para Conteúdo 5" descr="Imagem em preto e branco de mala de viagem&#10;&#10;Descrição gerada automaticamente com confiança baixa">
            <a:extLst>
              <a:ext uri="{FF2B5EF4-FFF2-40B4-BE49-F238E27FC236}">
                <a16:creationId xmlns:a16="http://schemas.microsoft.com/office/drawing/2014/main" id="{9847E0D6-113B-4E82-5188-CB2EAD28F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6" y="1529099"/>
            <a:ext cx="5191095" cy="4780733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433E97C-D3CC-109D-D432-552628F458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b="3801"/>
          <a:stretch/>
        </p:blipFill>
        <p:spPr>
          <a:xfrm>
            <a:off x="387878" y="1651551"/>
            <a:ext cx="5921261" cy="457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24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agosto-2019\BioRad\Abdomen\Felix 8315 LL.png">
            <a:extLst>
              <a:ext uri="{FF2B5EF4-FFF2-40B4-BE49-F238E27FC236}">
                <a16:creationId xmlns:a16="http://schemas.microsoft.com/office/drawing/2014/main" id="{8416AC47-5FBB-1F04-BB7C-0E4E6CB4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97" y="1340187"/>
            <a:ext cx="6830285" cy="368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agosto-2019\BioRad\Abdomen\Felix 8315 VD.png">
            <a:extLst>
              <a:ext uri="{FF2B5EF4-FFF2-40B4-BE49-F238E27FC236}">
                <a16:creationId xmlns:a16="http://schemas.microsoft.com/office/drawing/2014/main" id="{63DA7049-996A-F333-B2FA-51ADACB5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244" y="216927"/>
            <a:ext cx="3636779" cy="66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5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8FCBB17-E5BE-DF22-7C7B-966685F64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33" y="144662"/>
            <a:ext cx="3251490" cy="6343593"/>
          </a:xfrm>
          <a:prstGeom prst="rect">
            <a:avLst/>
          </a:prstGeom>
        </p:spPr>
      </p:pic>
      <p:pic>
        <p:nvPicPr>
          <p:cNvPr id="6" name="Picture 3" descr="D:\agosto-2019\Laudos\São Francisco\Setembro\Imagens\Malu2.png">
            <a:extLst>
              <a:ext uri="{FF2B5EF4-FFF2-40B4-BE49-F238E27FC236}">
                <a16:creationId xmlns:a16="http://schemas.microsoft.com/office/drawing/2014/main" id="{32040696-A040-514F-12DB-07AB6BE6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86" y="1262247"/>
            <a:ext cx="6864014" cy="452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73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ED50C-E7FA-4873-0098-88325ED6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6628029" cy="1752599"/>
          </a:xfrm>
        </p:spPr>
        <p:txBody>
          <a:bodyPr/>
          <a:lstStyle/>
          <a:p>
            <a:r>
              <a:rPr lang="pt-BR" dirty="0"/>
              <a:t>Ruptura Vesical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67DFA0-583A-F551-F2E3-9B633B6C6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1FFFAC-73DE-B814-0A84-0F7126A1E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339" y="405746"/>
            <a:ext cx="3823246" cy="63319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65771B-5A88-7840-3C06-C2E68E1D3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47" y="1752599"/>
            <a:ext cx="6464763" cy="43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4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CB25A7-2861-D65C-AC60-65095D6D1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42" y="3575921"/>
            <a:ext cx="4752527" cy="30231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46196D6-C979-11F3-67AF-5A64AE70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77" y="473765"/>
            <a:ext cx="4254823" cy="28083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BDF55CD-0F0B-FAE6-0B31-207311496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48" y="536307"/>
            <a:ext cx="4572000" cy="27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5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4AFB7-44CF-C70A-3BD5-5931C6F5D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6247986" cy="1752599"/>
          </a:xfrm>
        </p:spPr>
        <p:txBody>
          <a:bodyPr/>
          <a:lstStyle/>
          <a:p>
            <a:r>
              <a:rPr lang="pt-BR" dirty="0"/>
              <a:t>Gestacional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18304B-9EC0-4C7D-1B65-83DBB602C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0"/>
            <a:ext cx="10018713" cy="3124201"/>
          </a:xfrm>
        </p:spPr>
        <p:txBody>
          <a:bodyPr/>
          <a:lstStyle/>
          <a:p>
            <a:r>
              <a:rPr lang="pt-BR" dirty="0"/>
              <a:t>Após os 50 dias</a:t>
            </a:r>
          </a:p>
        </p:txBody>
      </p:sp>
      <p:pic>
        <p:nvPicPr>
          <p:cNvPr id="4" name="Picture 3" descr="D:\agosto-2019\BioRad\Abdomen\Charlote 7849 VD Abdomen.png">
            <a:extLst>
              <a:ext uri="{FF2B5EF4-FFF2-40B4-BE49-F238E27FC236}">
                <a16:creationId xmlns:a16="http://schemas.microsoft.com/office/drawing/2014/main" id="{CB82B4A1-AE32-1E15-3C73-1BCA1D0EA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59" y="485577"/>
            <a:ext cx="4297082" cy="603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agosto-2019\BioRad\Abdomen\Charlote 7849 LL Abdomen.png">
            <a:extLst>
              <a:ext uri="{FF2B5EF4-FFF2-40B4-BE49-F238E27FC236}">
                <a16:creationId xmlns:a16="http://schemas.microsoft.com/office/drawing/2014/main" id="{4A854F89-CD41-C62C-C978-E43DCC02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0" y="2254218"/>
            <a:ext cx="6963670" cy="409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500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3CFB4A1-DD86-D134-FAE0-B6E0D54A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11" y="911010"/>
            <a:ext cx="6043397" cy="46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15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145AD-0F5C-CF89-58EC-8ED98BEC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148390"/>
            <a:ext cx="6224882" cy="1752599"/>
          </a:xfrm>
        </p:spPr>
        <p:txBody>
          <a:bodyPr/>
          <a:lstStyle/>
          <a:p>
            <a:r>
              <a:rPr lang="pt-BR" dirty="0"/>
              <a:t>Aumento Uterino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B10224-4D93-0882-E8E4-3BF422A46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377138-8C64-42B5-917B-7A7311245E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4" r="5113"/>
          <a:stretch/>
        </p:blipFill>
        <p:spPr>
          <a:xfrm flipH="1">
            <a:off x="1174716" y="1604209"/>
            <a:ext cx="6224882" cy="43864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699F4A-4DDF-5A6A-7889-D91031BA16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7" t="3800" r="7878"/>
          <a:stretch/>
        </p:blipFill>
        <p:spPr>
          <a:xfrm>
            <a:off x="7727822" y="344907"/>
            <a:ext cx="4084795" cy="63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6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8AA85-7BD2-749A-900D-B20CD3D4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pt-BR" dirty="0"/>
              <a:t>Hepatomegalia</a:t>
            </a:r>
          </a:p>
        </p:txBody>
      </p:sp>
      <p:pic>
        <p:nvPicPr>
          <p:cNvPr id="4" name="Picture 2" descr="D:\agosto-2019\BioRad\Abdomen\Malu2.png">
            <a:extLst>
              <a:ext uri="{FF2B5EF4-FFF2-40B4-BE49-F238E27FC236}">
                <a16:creationId xmlns:a16="http://schemas.microsoft.com/office/drawing/2014/main" id="{1D4BBFFD-5ED0-12EC-CA98-45881EE0B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167" y="1478881"/>
            <a:ext cx="7564437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11">
            <a:extLst>
              <a:ext uri="{FF2B5EF4-FFF2-40B4-BE49-F238E27FC236}">
                <a16:creationId xmlns:a16="http://schemas.microsoft.com/office/drawing/2014/main" id="{32A2056A-CAEB-68BA-6165-22F6137287A4}"/>
              </a:ext>
            </a:extLst>
          </p:cNvPr>
          <p:cNvCxnSpPr/>
          <p:nvPr/>
        </p:nvCxnSpPr>
        <p:spPr>
          <a:xfrm flipV="1">
            <a:off x="3844879" y="5270575"/>
            <a:ext cx="360040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13">
            <a:extLst>
              <a:ext uri="{FF2B5EF4-FFF2-40B4-BE49-F238E27FC236}">
                <a16:creationId xmlns:a16="http://schemas.microsoft.com/office/drawing/2014/main" id="{E6838CE7-3836-4651-52A6-FEAB0970E164}"/>
              </a:ext>
            </a:extLst>
          </p:cNvPr>
          <p:cNvCxnSpPr/>
          <p:nvPr/>
        </p:nvCxnSpPr>
        <p:spPr>
          <a:xfrm flipV="1">
            <a:off x="4168915" y="5414591"/>
            <a:ext cx="216024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17">
            <a:extLst>
              <a:ext uri="{FF2B5EF4-FFF2-40B4-BE49-F238E27FC236}">
                <a16:creationId xmlns:a16="http://schemas.microsoft.com/office/drawing/2014/main" id="{9C51AF41-E982-2204-F180-DB9A6C6DB174}"/>
              </a:ext>
            </a:extLst>
          </p:cNvPr>
          <p:cNvCxnSpPr/>
          <p:nvPr/>
        </p:nvCxnSpPr>
        <p:spPr>
          <a:xfrm flipV="1">
            <a:off x="4600963" y="5495530"/>
            <a:ext cx="216024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 14">
            <a:extLst>
              <a:ext uri="{FF2B5EF4-FFF2-40B4-BE49-F238E27FC236}">
                <a16:creationId xmlns:a16="http://schemas.microsoft.com/office/drawing/2014/main" id="{CE20A2A2-E626-FF11-0A58-0413C1366A86}"/>
              </a:ext>
            </a:extLst>
          </p:cNvPr>
          <p:cNvSpPr/>
          <p:nvPr/>
        </p:nvSpPr>
        <p:spPr>
          <a:xfrm>
            <a:off x="4163645" y="3916428"/>
            <a:ext cx="1255594" cy="1194179"/>
          </a:xfrm>
          <a:custGeom>
            <a:avLst/>
            <a:gdLst>
              <a:gd name="connsiteX0" fmla="*/ 0 w 1255594"/>
              <a:gd name="connsiteY0" fmla="*/ 1194179 h 1194179"/>
              <a:gd name="connsiteX1" fmla="*/ 34119 w 1255594"/>
              <a:gd name="connsiteY1" fmla="*/ 1180531 h 1194179"/>
              <a:gd name="connsiteX2" fmla="*/ 54591 w 1255594"/>
              <a:gd name="connsiteY2" fmla="*/ 1166884 h 1194179"/>
              <a:gd name="connsiteX3" fmla="*/ 109182 w 1255594"/>
              <a:gd name="connsiteY3" fmla="*/ 1160060 h 1194179"/>
              <a:gd name="connsiteX4" fmla="*/ 163773 w 1255594"/>
              <a:gd name="connsiteY4" fmla="*/ 1146412 h 1194179"/>
              <a:gd name="connsiteX5" fmla="*/ 204716 w 1255594"/>
              <a:gd name="connsiteY5" fmla="*/ 1132764 h 1194179"/>
              <a:gd name="connsiteX6" fmla="*/ 259307 w 1255594"/>
              <a:gd name="connsiteY6" fmla="*/ 1119116 h 1194179"/>
              <a:gd name="connsiteX7" fmla="*/ 286603 w 1255594"/>
              <a:gd name="connsiteY7" fmla="*/ 1105469 h 1194179"/>
              <a:gd name="connsiteX8" fmla="*/ 307074 w 1255594"/>
              <a:gd name="connsiteY8" fmla="*/ 1098645 h 1194179"/>
              <a:gd name="connsiteX9" fmla="*/ 361665 w 1255594"/>
              <a:gd name="connsiteY9" fmla="*/ 1071349 h 1194179"/>
              <a:gd name="connsiteX10" fmla="*/ 382137 w 1255594"/>
              <a:gd name="connsiteY10" fmla="*/ 1057702 h 1194179"/>
              <a:gd name="connsiteX11" fmla="*/ 436728 w 1255594"/>
              <a:gd name="connsiteY11" fmla="*/ 1030406 h 1194179"/>
              <a:gd name="connsiteX12" fmla="*/ 477671 w 1255594"/>
              <a:gd name="connsiteY12" fmla="*/ 1003110 h 1194179"/>
              <a:gd name="connsiteX13" fmla="*/ 532262 w 1255594"/>
              <a:gd name="connsiteY13" fmla="*/ 962167 h 1194179"/>
              <a:gd name="connsiteX14" fmla="*/ 552734 w 1255594"/>
              <a:gd name="connsiteY14" fmla="*/ 948519 h 1194179"/>
              <a:gd name="connsiteX15" fmla="*/ 573206 w 1255594"/>
              <a:gd name="connsiteY15" fmla="*/ 941696 h 1194179"/>
              <a:gd name="connsiteX16" fmla="*/ 620973 w 1255594"/>
              <a:gd name="connsiteY16" fmla="*/ 907576 h 1194179"/>
              <a:gd name="connsiteX17" fmla="*/ 661916 w 1255594"/>
              <a:gd name="connsiteY17" fmla="*/ 880281 h 1194179"/>
              <a:gd name="connsiteX18" fmla="*/ 682388 w 1255594"/>
              <a:gd name="connsiteY18" fmla="*/ 859809 h 1194179"/>
              <a:gd name="connsiteX19" fmla="*/ 709683 w 1255594"/>
              <a:gd name="connsiteY19" fmla="*/ 846161 h 1194179"/>
              <a:gd name="connsiteX20" fmla="*/ 730155 w 1255594"/>
              <a:gd name="connsiteY20" fmla="*/ 832513 h 1194179"/>
              <a:gd name="connsiteX21" fmla="*/ 764274 w 1255594"/>
              <a:gd name="connsiteY21" fmla="*/ 791570 h 1194179"/>
              <a:gd name="connsiteX22" fmla="*/ 784746 w 1255594"/>
              <a:gd name="connsiteY22" fmla="*/ 777922 h 1194179"/>
              <a:gd name="connsiteX23" fmla="*/ 825689 w 1255594"/>
              <a:gd name="connsiteY23" fmla="*/ 736979 h 1194179"/>
              <a:gd name="connsiteX24" fmla="*/ 887104 w 1255594"/>
              <a:gd name="connsiteY24" fmla="*/ 675564 h 1194179"/>
              <a:gd name="connsiteX25" fmla="*/ 907576 w 1255594"/>
              <a:gd name="connsiteY25" fmla="*/ 655093 h 1194179"/>
              <a:gd name="connsiteX26" fmla="*/ 934871 w 1255594"/>
              <a:gd name="connsiteY26" fmla="*/ 614149 h 1194179"/>
              <a:gd name="connsiteX27" fmla="*/ 955343 w 1255594"/>
              <a:gd name="connsiteY27" fmla="*/ 600502 h 1194179"/>
              <a:gd name="connsiteX28" fmla="*/ 1003110 w 1255594"/>
              <a:gd name="connsiteY28" fmla="*/ 532263 h 1194179"/>
              <a:gd name="connsiteX29" fmla="*/ 1016758 w 1255594"/>
              <a:gd name="connsiteY29" fmla="*/ 511791 h 1194179"/>
              <a:gd name="connsiteX30" fmla="*/ 1037230 w 1255594"/>
              <a:gd name="connsiteY30" fmla="*/ 491319 h 1194179"/>
              <a:gd name="connsiteX31" fmla="*/ 1064525 w 1255594"/>
              <a:gd name="connsiteY31" fmla="*/ 443552 h 1194179"/>
              <a:gd name="connsiteX32" fmla="*/ 1071349 w 1255594"/>
              <a:gd name="connsiteY32" fmla="*/ 416257 h 1194179"/>
              <a:gd name="connsiteX33" fmla="*/ 1105468 w 1255594"/>
              <a:gd name="connsiteY33" fmla="*/ 368490 h 1194179"/>
              <a:gd name="connsiteX34" fmla="*/ 1119116 w 1255594"/>
              <a:gd name="connsiteY34" fmla="*/ 341194 h 1194179"/>
              <a:gd name="connsiteX35" fmla="*/ 1139588 w 1255594"/>
              <a:gd name="connsiteY35" fmla="*/ 300251 h 1194179"/>
              <a:gd name="connsiteX36" fmla="*/ 1153235 w 1255594"/>
              <a:gd name="connsiteY36" fmla="*/ 232012 h 1194179"/>
              <a:gd name="connsiteX37" fmla="*/ 1166883 w 1255594"/>
              <a:gd name="connsiteY37" fmla="*/ 184245 h 1194179"/>
              <a:gd name="connsiteX38" fmla="*/ 1180531 w 1255594"/>
              <a:gd name="connsiteY38" fmla="*/ 163773 h 1194179"/>
              <a:gd name="connsiteX39" fmla="*/ 1187355 w 1255594"/>
              <a:gd name="connsiteY39" fmla="*/ 143302 h 1194179"/>
              <a:gd name="connsiteX40" fmla="*/ 1201003 w 1255594"/>
              <a:gd name="connsiteY40" fmla="*/ 116006 h 1194179"/>
              <a:gd name="connsiteX41" fmla="*/ 1207827 w 1255594"/>
              <a:gd name="connsiteY41" fmla="*/ 95534 h 1194179"/>
              <a:gd name="connsiteX42" fmla="*/ 1235122 w 1255594"/>
              <a:gd name="connsiteY42" fmla="*/ 54591 h 1194179"/>
              <a:gd name="connsiteX43" fmla="*/ 1255594 w 1255594"/>
              <a:gd name="connsiteY43" fmla="*/ 0 h 119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55594" h="1194179">
                <a:moveTo>
                  <a:pt x="0" y="1194179"/>
                </a:moveTo>
                <a:cubicBezTo>
                  <a:pt x="11373" y="1189630"/>
                  <a:pt x="23163" y="1186009"/>
                  <a:pt x="34119" y="1180531"/>
                </a:cubicBezTo>
                <a:cubicBezTo>
                  <a:pt x="41454" y="1176863"/>
                  <a:pt x="46679" y="1169042"/>
                  <a:pt x="54591" y="1166884"/>
                </a:cubicBezTo>
                <a:cubicBezTo>
                  <a:pt x="72283" y="1162059"/>
                  <a:pt x="90985" y="1162335"/>
                  <a:pt x="109182" y="1160060"/>
                </a:cubicBezTo>
                <a:cubicBezTo>
                  <a:pt x="127379" y="1155511"/>
                  <a:pt x="145979" y="1152344"/>
                  <a:pt x="163773" y="1146412"/>
                </a:cubicBezTo>
                <a:cubicBezTo>
                  <a:pt x="177421" y="1141863"/>
                  <a:pt x="190760" y="1136253"/>
                  <a:pt x="204716" y="1132764"/>
                </a:cubicBezTo>
                <a:cubicBezTo>
                  <a:pt x="222913" y="1128215"/>
                  <a:pt x="242530" y="1127504"/>
                  <a:pt x="259307" y="1119116"/>
                </a:cubicBezTo>
                <a:cubicBezTo>
                  <a:pt x="268406" y="1114567"/>
                  <a:pt x="277253" y="1109476"/>
                  <a:pt x="286603" y="1105469"/>
                </a:cubicBezTo>
                <a:cubicBezTo>
                  <a:pt x="293214" y="1102636"/>
                  <a:pt x="300526" y="1101621"/>
                  <a:pt x="307074" y="1098645"/>
                </a:cubicBezTo>
                <a:cubicBezTo>
                  <a:pt x="325595" y="1090226"/>
                  <a:pt x="344737" y="1082634"/>
                  <a:pt x="361665" y="1071349"/>
                </a:cubicBezTo>
                <a:cubicBezTo>
                  <a:pt x="368489" y="1066800"/>
                  <a:pt x="374937" y="1061629"/>
                  <a:pt x="382137" y="1057702"/>
                </a:cubicBezTo>
                <a:cubicBezTo>
                  <a:pt x="399998" y="1047960"/>
                  <a:pt x="419800" y="1041692"/>
                  <a:pt x="436728" y="1030406"/>
                </a:cubicBezTo>
                <a:cubicBezTo>
                  <a:pt x="450376" y="1021307"/>
                  <a:pt x="464549" y="1012952"/>
                  <a:pt x="477671" y="1003110"/>
                </a:cubicBezTo>
                <a:cubicBezTo>
                  <a:pt x="495868" y="989462"/>
                  <a:pt x="513336" y="974784"/>
                  <a:pt x="532262" y="962167"/>
                </a:cubicBezTo>
                <a:cubicBezTo>
                  <a:pt x="539086" y="957618"/>
                  <a:pt x="545398" y="952187"/>
                  <a:pt x="552734" y="948519"/>
                </a:cubicBezTo>
                <a:cubicBezTo>
                  <a:pt x="559168" y="945302"/>
                  <a:pt x="566382" y="943970"/>
                  <a:pt x="573206" y="941696"/>
                </a:cubicBezTo>
                <a:cubicBezTo>
                  <a:pt x="639805" y="897295"/>
                  <a:pt x="536270" y="966868"/>
                  <a:pt x="620973" y="907576"/>
                </a:cubicBezTo>
                <a:cubicBezTo>
                  <a:pt x="634410" y="898170"/>
                  <a:pt x="650318" y="891879"/>
                  <a:pt x="661916" y="880281"/>
                </a:cubicBezTo>
                <a:cubicBezTo>
                  <a:pt x="668740" y="873457"/>
                  <a:pt x="674535" y="865418"/>
                  <a:pt x="682388" y="859809"/>
                </a:cubicBezTo>
                <a:cubicBezTo>
                  <a:pt x="690665" y="853896"/>
                  <a:pt x="700851" y="851208"/>
                  <a:pt x="709683" y="846161"/>
                </a:cubicBezTo>
                <a:cubicBezTo>
                  <a:pt x="716804" y="842092"/>
                  <a:pt x="723331" y="837062"/>
                  <a:pt x="730155" y="832513"/>
                </a:cubicBezTo>
                <a:cubicBezTo>
                  <a:pt x="743573" y="812387"/>
                  <a:pt x="744574" y="807987"/>
                  <a:pt x="764274" y="791570"/>
                </a:cubicBezTo>
                <a:cubicBezTo>
                  <a:pt x="770574" y="786319"/>
                  <a:pt x="778616" y="783371"/>
                  <a:pt x="784746" y="777922"/>
                </a:cubicBezTo>
                <a:cubicBezTo>
                  <a:pt x="799172" y="765099"/>
                  <a:pt x="812041" y="750627"/>
                  <a:pt x="825689" y="736979"/>
                </a:cubicBezTo>
                <a:lnTo>
                  <a:pt x="887104" y="675564"/>
                </a:lnTo>
                <a:cubicBezTo>
                  <a:pt x="893928" y="668740"/>
                  <a:pt x="902223" y="663123"/>
                  <a:pt x="907576" y="655093"/>
                </a:cubicBezTo>
                <a:cubicBezTo>
                  <a:pt x="916674" y="641445"/>
                  <a:pt x="921223" y="623247"/>
                  <a:pt x="934871" y="614149"/>
                </a:cubicBezTo>
                <a:lnTo>
                  <a:pt x="955343" y="600502"/>
                </a:lnTo>
                <a:cubicBezTo>
                  <a:pt x="1018077" y="506398"/>
                  <a:pt x="952598" y="602978"/>
                  <a:pt x="1003110" y="532263"/>
                </a:cubicBezTo>
                <a:cubicBezTo>
                  <a:pt x="1007877" y="525589"/>
                  <a:pt x="1011508" y="518092"/>
                  <a:pt x="1016758" y="511791"/>
                </a:cubicBezTo>
                <a:cubicBezTo>
                  <a:pt x="1022936" y="504377"/>
                  <a:pt x="1030406" y="498143"/>
                  <a:pt x="1037230" y="491319"/>
                </a:cubicBezTo>
                <a:cubicBezTo>
                  <a:pt x="1058096" y="428715"/>
                  <a:pt x="1023219" y="526163"/>
                  <a:pt x="1064525" y="443552"/>
                </a:cubicBezTo>
                <a:cubicBezTo>
                  <a:pt x="1068719" y="435164"/>
                  <a:pt x="1067655" y="424877"/>
                  <a:pt x="1071349" y="416257"/>
                </a:cubicBezTo>
                <a:cubicBezTo>
                  <a:pt x="1075286" y="407071"/>
                  <a:pt x="1102290" y="373575"/>
                  <a:pt x="1105468" y="368490"/>
                </a:cubicBezTo>
                <a:cubicBezTo>
                  <a:pt x="1110859" y="359864"/>
                  <a:pt x="1114069" y="350026"/>
                  <a:pt x="1119116" y="341194"/>
                </a:cubicBezTo>
                <a:cubicBezTo>
                  <a:pt x="1140282" y="304154"/>
                  <a:pt x="1127076" y="337784"/>
                  <a:pt x="1139588" y="300251"/>
                </a:cubicBezTo>
                <a:cubicBezTo>
                  <a:pt x="1151232" y="218742"/>
                  <a:pt x="1139626" y="279648"/>
                  <a:pt x="1153235" y="232012"/>
                </a:cubicBezTo>
                <a:cubicBezTo>
                  <a:pt x="1156150" y="221808"/>
                  <a:pt x="1161429" y="195153"/>
                  <a:pt x="1166883" y="184245"/>
                </a:cubicBezTo>
                <a:cubicBezTo>
                  <a:pt x="1170551" y="176909"/>
                  <a:pt x="1176863" y="171109"/>
                  <a:pt x="1180531" y="163773"/>
                </a:cubicBezTo>
                <a:cubicBezTo>
                  <a:pt x="1183748" y="157340"/>
                  <a:pt x="1184522" y="149913"/>
                  <a:pt x="1187355" y="143302"/>
                </a:cubicBezTo>
                <a:cubicBezTo>
                  <a:pt x="1191362" y="133952"/>
                  <a:pt x="1196996" y="125356"/>
                  <a:pt x="1201003" y="116006"/>
                </a:cubicBezTo>
                <a:cubicBezTo>
                  <a:pt x="1203837" y="109394"/>
                  <a:pt x="1204334" y="101822"/>
                  <a:pt x="1207827" y="95534"/>
                </a:cubicBezTo>
                <a:cubicBezTo>
                  <a:pt x="1215793" y="81196"/>
                  <a:pt x="1229935" y="70152"/>
                  <a:pt x="1235122" y="54591"/>
                </a:cubicBezTo>
                <a:cubicBezTo>
                  <a:pt x="1250378" y="8823"/>
                  <a:pt x="1242336" y="26515"/>
                  <a:pt x="1255594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460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00451-A4E6-6DD1-91F7-D61BCBA1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7034048" cy="1752599"/>
          </a:xfrm>
        </p:spPr>
        <p:txBody>
          <a:bodyPr/>
          <a:lstStyle/>
          <a:p>
            <a:r>
              <a:rPr lang="pt-BR" dirty="0"/>
              <a:t>Litíase em VB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629754-269E-C3FB-1ACA-195BE9BBA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46" t="28625" r="25401" b="15276"/>
          <a:stretch/>
        </p:blipFill>
        <p:spPr>
          <a:xfrm>
            <a:off x="795090" y="2014788"/>
            <a:ext cx="6591293" cy="397844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E3B04A-765E-5167-AA90-BD56DEC4A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74" t="22701" r="38158" b="4984"/>
          <a:stretch/>
        </p:blipFill>
        <p:spPr>
          <a:xfrm>
            <a:off x="8101264" y="402054"/>
            <a:ext cx="3702864" cy="60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0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39F788E-2664-C00D-046C-23840B62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>
            <a:normAutofit/>
          </a:bodyPr>
          <a:lstStyle/>
          <a:p>
            <a:r>
              <a:rPr lang="pt-BR" sz="3000"/>
              <a:t>Posicionamento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EAA65C-D82E-DFB9-EFF1-0CC64DD6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819" y="2129589"/>
            <a:ext cx="3430423" cy="3513221"/>
          </a:xfrm>
        </p:spPr>
        <p:txBody>
          <a:bodyPr>
            <a:normAutofit/>
          </a:bodyPr>
          <a:lstStyle/>
          <a:p>
            <a:r>
              <a:rPr lang="pt-BR" dirty="0"/>
              <a:t>Laterolateral LL</a:t>
            </a:r>
          </a:p>
          <a:p>
            <a:pPr marL="0" indent="0">
              <a:buNone/>
            </a:pPr>
            <a:r>
              <a:rPr lang="pt-BR" dirty="0"/>
              <a:t>(preferência esquerdo)</a:t>
            </a:r>
          </a:p>
          <a:p>
            <a:r>
              <a:rPr lang="pt-BR" dirty="0"/>
              <a:t>Ventrodorsal VD</a:t>
            </a:r>
          </a:p>
          <a:p>
            <a:endParaRPr lang="pt-BR" sz="18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:\agosto-2019\Palestra posicionamento\NOME.png">
            <a:extLst>
              <a:ext uri="{FF2B5EF4-FFF2-40B4-BE49-F238E27FC236}">
                <a16:creationId xmlns:a16="http://schemas.microsoft.com/office/drawing/2014/main" id="{549F3BC4-8DDF-675A-F2BE-355F50D65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1202" y="1429505"/>
            <a:ext cx="6237359" cy="37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9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7984D98-CDFE-6425-E1C2-373DC065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69" y="473765"/>
            <a:ext cx="4457763" cy="250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C94A08D-46E5-22B1-49CC-CA64D276F229}"/>
              </a:ext>
            </a:extLst>
          </p:cNvPr>
          <p:cNvSpPr txBox="1"/>
          <p:nvPr/>
        </p:nvSpPr>
        <p:spPr>
          <a:xfrm>
            <a:off x="2818948" y="3111664"/>
            <a:ext cx="379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LATEROLATERAL ESQUERDA E DIREITA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C3F57E-AE47-EFE0-9437-05D687F809BF}"/>
              </a:ext>
            </a:extLst>
          </p:cNvPr>
          <p:cNvSpPr txBox="1"/>
          <p:nvPr/>
        </p:nvSpPr>
        <p:spPr>
          <a:xfrm>
            <a:off x="8017063" y="4284608"/>
            <a:ext cx="175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VENTRODORSAL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0851C96-EDE3-ACBF-EBD1-800D8D4A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09102" y="1332238"/>
            <a:ext cx="3413205" cy="25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7CB993A-2F6B-A7D8-93D1-D82DECFC8631}"/>
              </a:ext>
            </a:extLst>
          </p:cNvPr>
          <p:cNvSpPr txBox="1"/>
          <p:nvPr/>
        </p:nvSpPr>
        <p:spPr>
          <a:xfrm>
            <a:off x="1715227" y="3581718"/>
            <a:ext cx="6037228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Diafragma </a:t>
            </a:r>
          </a:p>
          <a:p>
            <a:pPr algn="ctr">
              <a:lnSpc>
                <a:spcPct val="150000"/>
              </a:lnSpc>
            </a:pPr>
            <a:r>
              <a:rPr lang="pt-BR" sz="2000" dirty="0"/>
              <a:t>Musculatura lateral, dorsal e ventral</a:t>
            </a:r>
          </a:p>
          <a:p>
            <a:pPr algn="ctr">
              <a:lnSpc>
                <a:spcPct val="150000"/>
              </a:lnSpc>
            </a:pPr>
            <a:r>
              <a:rPr lang="pt-BR" sz="2000" dirty="0" err="1"/>
              <a:t>Trocanter</a:t>
            </a:r>
            <a:r>
              <a:rPr lang="pt-BR" sz="2000" dirty="0"/>
              <a:t> maior do fêmur</a:t>
            </a:r>
          </a:p>
          <a:p>
            <a:pPr algn="ctr">
              <a:lnSpc>
                <a:spcPct val="150000"/>
              </a:lnSpc>
            </a:pPr>
            <a:r>
              <a:rPr lang="pt-BR" sz="2000" dirty="0"/>
              <a:t>Cólon</a:t>
            </a:r>
          </a:p>
          <a:p>
            <a:pPr algn="ctr">
              <a:lnSpc>
                <a:spcPct val="150000"/>
              </a:lnSpc>
            </a:pPr>
            <a:r>
              <a:rPr lang="pt-BR" sz="2000" dirty="0"/>
              <a:t>Processo espinhoso sobreposto a vértebra </a:t>
            </a:r>
          </a:p>
          <a:p>
            <a:pPr algn="ctr">
              <a:lnSpc>
                <a:spcPct val="150000"/>
              </a:lnSpc>
            </a:pPr>
            <a:r>
              <a:rPr lang="pt-BR" sz="2000" dirty="0"/>
              <a:t>Costelas sobrepostas</a:t>
            </a:r>
          </a:p>
          <a:p>
            <a:pPr algn="ctr">
              <a:lnSpc>
                <a:spcPct val="150000"/>
              </a:lnSpc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AD012F4-BC97-9A6E-041F-AAE5ABD3D3B4}"/>
              </a:ext>
            </a:extLst>
          </p:cNvPr>
          <p:cNvSpPr txBox="1"/>
          <p:nvPr/>
        </p:nvSpPr>
        <p:spPr>
          <a:xfrm>
            <a:off x="7719865" y="5219859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Pico máximo da expiração</a:t>
            </a:r>
          </a:p>
        </p:txBody>
      </p:sp>
    </p:spTree>
    <p:extLst>
      <p:ext uri="{BB962C8B-B14F-4D97-AF65-F5344CB8AC3E}">
        <p14:creationId xmlns:p14="http://schemas.microsoft.com/office/powerpoint/2010/main" val="93165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86559DA-F881-FAD2-B4FE-D250036E8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325" y="2386535"/>
            <a:ext cx="52120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0ECAFE8-ED19-7A48-6C74-A2F190233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51292" y="1606423"/>
            <a:ext cx="5544616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9F8B5CB-A984-FB93-611D-191AC1F0C86B}"/>
              </a:ext>
            </a:extLst>
          </p:cNvPr>
          <p:cNvSpPr txBox="1"/>
          <p:nvPr/>
        </p:nvSpPr>
        <p:spPr>
          <a:xfrm>
            <a:off x="2809007" y="2017203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Pico máximo da expiração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8BC783E-62B1-3B45-07B2-831DA23DAB4E}"/>
              </a:ext>
            </a:extLst>
          </p:cNvPr>
          <p:cNvSpPr txBox="1"/>
          <p:nvPr/>
        </p:nvSpPr>
        <p:spPr>
          <a:xfrm>
            <a:off x="7629689" y="6258491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Coluna alinhada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33095C-DC48-9D69-8801-9432D1634DE2}"/>
              </a:ext>
            </a:extLst>
          </p:cNvPr>
          <p:cNvSpPr txBox="1"/>
          <p:nvPr/>
        </p:nvSpPr>
        <p:spPr>
          <a:xfrm>
            <a:off x="1496325" y="5626895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112BEF-7B15-5AC9-C058-E9546C94FAC4}"/>
              </a:ext>
            </a:extLst>
          </p:cNvPr>
          <p:cNvSpPr txBox="1"/>
          <p:nvPr/>
        </p:nvSpPr>
        <p:spPr>
          <a:xfrm>
            <a:off x="6927864" y="595223"/>
            <a:ext cx="70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VD</a:t>
            </a:r>
          </a:p>
        </p:txBody>
      </p:sp>
    </p:spTree>
    <p:extLst>
      <p:ext uri="{BB962C8B-B14F-4D97-AF65-F5344CB8AC3E}">
        <p14:creationId xmlns:p14="http://schemas.microsoft.com/office/powerpoint/2010/main" val="318174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7BA3BEE-2355-6A78-6433-D1906BF2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" y="54876"/>
            <a:ext cx="4054682" cy="259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A8E5C45-E1E2-2E62-FDA6-95BCC6DB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95" y="54877"/>
            <a:ext cx="5399125" cy="261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ímbolo de 'Não' 1">
            <a:extLst>
              <a:ext uri="{FF2B5EF4-FFF2-40B4-BE49-F238E27FC236}">
                <a16:creationId xmlns:a16="http://schemas.microsoft.com/office/drawing/2014/main" id="{66C41865-20A1-A125-EE70-1AE65BEA98F7}"/>
              </a:ext>
            </a:extLst>
          </p:cNvPr>
          <p:cNvSpPr/>
          <p:nvPr/>
        </p:nvSpPr>
        <p:spPr>
          <a:xfrm>
            <a:off x="5274230" y="3072682"/>
            <a:ext cx="1080343" cy="1095736"/>
          </a:xfrm>
          <a:prstGeom prst="noSmoking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A672659-6431-FF43-02BA-5D6247FB8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13" y="2716351"/>
            <a:ext cx="3141231" cy="40867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305A44D-7306-FDD8-8ABA-3B76C9256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88" y="2871537"/>
            <a:ext cx="3203987" cy="393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9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agosto-2019\Laudos\São Francisco\Setembro\Imagens\Malu2.png">
            <a:extLst>
              <a:ext uri="{FF2B5EF4-FFF2-40B4-BE49-F238E27FC236}">
                <a16:creationId xmlns:a16="http://schemas.microsoft.com/office/drawing/2014/main" id="{0367F042-D589-BA33-4EA7-4AB784E5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95" y="683405"/>
            <a:ext cx="6864014" cy="452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07E3B22-4F79-64EC-01F7-72960BCE4D98}"/>
              </a:ext>
            </a:extLst>
          </p:cNvPr>
          <p:cNvSpPr txBox="1"/>
          <p:nvPr/>
        </p:nvSpPr>
        <p:spPr>
          <a:xfrm>
            <a:off x="1832677" y="5323491"/>
            <a:ext cx="422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Diafragma </a:t>
            </a:r>
          </a:p>
          <a:p>
            <a:r>
              <a:rPr lang="pt-BR" sz="2000" dirty="0"/>
              <a:t>Musculatura dorsal e ventral</a:t>
            </a:r>
          </a:p>
          <a:p>
            <a:r>
              <a:rPr lang="pt-BR" sz="2000" dirty="0"/>
              <a:t>Cólon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B13B75-FEED-80A5-EFCE-3A4BF4DA0516}"/>
              </a:ext>
            </a:extLst>
          </p:cNvPr>
          <p:cNvSpPr txBox="1"/>
          <p:nvPr/>
        </p:nvSpPr>
        <p:spPr>
          <a:xfrm>
            <a:off x="2134526" y="683405"/>
            <a:ext cx="298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LL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B7EF98-19BD-3F77-5247-A677903DFE79}"/>
              </a:ext>
            </a:extLst>
          </p:cNvPr>
          <p:cNvSpPr txBox="1"/>
          <p:nvPr/>
        </p:nvSpPr>
        <p:spPr>
          <a:xfrm>
            <a:off x="5024678" y="5449574"/>
            <a:ext cx="4220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Pico máximo da expiração</a:t>
            </a:r>
          </a:p>
          <a:p>
            <a:r>
              <a:rPr lang="pt-BR" sz="2000" dirty="0" err="1"/>
              <a:t>Trocanter</a:t>
            </a:r>
            <a:r>
              <a:rPr lang="pt-BR" sz="2000" dirty="0"/>
              <a:t> maior femoral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5B14A56-A177-0DA1-FEEE-A7E55FC32169}"/>
              </a:ext>
            </a:extLst>
          </p:cNvPr>
          <p:cNvSpPr txBox="1"/>
          <p:nvPr/>
        </p:nvSpPr>
        <p:spPr>
          <a:xfrm>
            <a:off x="8216679" y="5449574"/>
            <a:ext cx="4220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Costelas sobrepostas</a:t>
            </a:r>
          </a:p>
          <a:p>
            <a:r>
              <a:rPr lang="pt-BR" sz="2000" dirty="0"/>
              <a:t>Coluna alinhada</a:t>
            </a:r>
          </a:p>
        </p:txBody>
      </p:sp>
    </p:spTree>
    <p:extLst>
      <p:ext uri="{BB962C8B-B14F-4D97-AF65-F5344CB8AC3E}">
        <p14:creationId xmlns:p14="http://schemas.microsoft.com/office/powerpoint/2010/main" val="1740583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352</TotalTime>
  <Words>128</Words>
  <Application>Microsoft Office PowerPoint</Application>
  <PresentationFormat>Widescreen</PresentationFormat>
  <Paragraphs>54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0" baseType="lpstr">
      <vt:lpstr>Aharoni</vt:lpstr>
      <vt:lpstr>Arial</vt:lpstr>
      <vt:lpstr>Corbel</vt:lpstr>
      <vt:lpstr>Paralaxe</vt:lpstr>
      <vt:lpstr>Abdômen</vt:lpstr>
      <vt:lpstr>Avaliar</vt:lpstr>
      <vt:lpstr>Apresentação do PowerPoint</vt:lpstr>
      <vt:lpstr>Apresentação do PowerPoint</vt:lpstr>
      <vt:lpstr>Posicionamento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Cão</vt:lpstr>
      <vt:lpstr>Gato</vt:lpstr>
      <vt:lpstr>Alimento</vt:lpstr>
      <vt:lpstr>Gás</vt:lpstr>
      <vt:lpstr>Corpo Estranho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Constipação Fecal</vt:lpstr>
      <vt:lpstr>Torção Gástrica</vt:lpstr>
      <vt:lpstr>Apresentação do PowerPoint</vt:lpstr>
      <vt:lpstr>Apresentação do PowerPoint</vt:lpstr>
      <vt:lpstr>Apresentação do PowerPoint</vt:lpstr>
      <vt:lpstr>Apresentação do PowerPoint</vt:lpstr>
      <vt:lpstr>Hérnia/ Eventração</vt:lpstr>
      <vt:lpstr>Apresentação do PowerPoint</vt:lpstr>
      <vt:lpstr>Litíase Vesical</vt:lpstr>
      <vt:lpstr>Apresentação do PowerPoint</vt:lpstr>
      <vt:lpstr>Ruptura Vesical</vt:lpstr>
      <vt:lpstr>Apresentação do PowerPoint</vt:lpstr>
      <vt:lpstr>Gestacional</vt:lpstr>
      <vt:lpstr>Apresentação do PowerPoint</vt:lpstr>
      <vt:lpstr>Aumento Uterino </vt:lpstr>
      <vt:lpstr>Hepatomegalia</vt:lpstr>
      <vt:lpstr>Litíase em VB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Física, princípios básicos e posicionamentos radiográficos</dc:title>
  <dc:creator>Uiara Hanna</dc:creator>
  <cp:lastModifiedBy>Uiara Hanna</cp:lastModifiedBy>
  <cp:revision>111</cp:revision>
  <dcterms:created xsi:type="dcterms:W3CDTF">2022-05-02T19:25:02Z</dcterms:created>
  <dcterms:modified xsi:type="dcterms:W3CDTF">2022-07-02T21:59:06Z</dcterms:modified>
</cp:coreProperties>
</file>